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tiff" ContentType="image/tiff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saveSubsetFonts="1" autoCompressPictures="0">
  <p:sldMasterIdLst>
    <p:sldMasterId id="2147483659" r:id="rId1"/>
  </p:sldMasterIdLst>
  <p:notesMasterIdLst>
    <p:notesMasterId r:id="rId8"/>
  </p:notesMasterIdLst>
  <p:sldIdLst>
    <p:sldId id="256" r:id="rId2"/>
    <p:sldId id="352" r:id="rId3"/>
    <p:sldId id="349" r:id="rId4"/>
    <p:sldId id="350" r:id="rId5"/>
    <p:sldId id="353" r:id="rId6"/>
    <p:sldId id="259" r:id="rId7"/>
  </p:sldIdLst>
  <p:sldSz cx="12192000" cy="6858000"/>
  <p:notesSz cx="6858000" cy="9144000"/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modifyVerifier cryptProviderType="rsaAES" cryptAlgorithmClass="hash" cryptAlgorithmType="typeAny" cryptAlgorithmSid="14" spinCount="100000" saltData="EsMwinh0IIPObSem47l33w==" hashData="IbO3e+jGnAlBKZ4s+mXBPBUuW4ZMK7N5AAi/ivveCHdofWh6u/0Subctq78D68m+A9jaZlcFs7Iq8zQ6cFldkw=="/>
  <p:extLst>
    <p:ext uri="{521415D9-36F7-43E2-AB2F-B90AF26B5E84}">
      <p14:sectionLst xmlns:p14="http://schemas.microsoft.com/office/powerpoint/2010/main">
        <p14:section name="Default Section" id="{9973039F-08D1-FE43-B0A6-845B43722D55}">
          <p14:sldIdLst>
            <p14:sldId id="256"/>
          </p14:sldIdLst>
        </p14:section>
        <p14:section name="Introduction" id="{B4055BB2-04E7-B84C-9677-0D7593509CD6}">
          <p14:sldIdLst/>
        </p14:section>
        <p14:section name="Setting up environment" id="{9F62335A-B7EA-AE4C-BD03-EE7540DD4825}">
          <p14:sldIdLst/>
        </p14:section>
        <p14:section name="The Basics" id="{99C36858-EA01-0C42-85EC-90E776DB9252}">
          <p14:sldIdLst/>
        </p14:section>
        <p14:section name="Components and APIs" id="{F9ECFBD5-4260-DF48-A913-C673271535F3}">
          <p14:sldIdLst>
            <p14:sldId id="352"/>
            <p14:sldId id="349"/>
            <p14:sldId id="350"/>
            <p14:sldId id="353"/>
          </p14:sldIdLst>
        </p14:section>
        <p14:section name="Native Code" id="{98B61D1F-E37E-7943-AEA1-16CB83B58B16}">
          <p14:sldIdLst/>
        </p14:section>
        <p14:section name="Libraries" id="{33767AE4-8B0F-FF49-BF19-4CFE1AC4B87A}">
          <p14:sldIdLst>
            <p14:sldId id="259"/>
          </p14:sldIdLst>
        </p14:section>
      </p14:sectionLst>
    </p:ext>
    <p:ext uri="{EFAFB233-063F-42B5-8137-9DF3F51BA10A}">
      <p15:sldGuideLst xmlns:p15="http://schemas.microsoft.com/office/powerpoint/2012/main">
        <p15:guide id="1" orient="horz" pos="2183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34843"/>
    <p:restoredTop sz="76923"/>
  </p:normalViewPr>
  <p:slideViewPr>
    <p:cSldViewPr snapToGrid="0">
      <p:cViewPr varScale="1">
        <p:scale>
          <a:sx n="82" d="100"/>
          <a:sy n="82" d="100"/>
        </p:scale>
        <p:origin x="496" y="176"/>
      </p:cViewPr>
      <p:guideLst>
        <p:guide orient="horz" pos="2183"/>
        <p:guide pos="384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notesMaster" Target="notesMasters/notesMaster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heme" Target="theme/theme1.xml"/><Relationship Id="rId5" Type="http://schemas.openxmlformats.org/officeDocument/2006/relationships/slide" Target="slides/slide4.xml"/><Relationship Id="rId10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presProps" Target="presProps.xml"/></Relationships>
</file>

<file path=ppt/media/image1.tiff>
</file>

<file path=ppt/media/image2.png>
</file>

<file path=ppt/media/image3.tiff>
</file>

<file path=ppt/media/image4.tiff>
</file>

<file path=ppt/media/image5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 txBox="1">
            <a:spLocks noGrp="1"/>
          </p:cNvSpPr>
          <p:nvPr>
            <p:ph type="hdr" idx="2"/>
          </p:nvPr>
        </p:nvSpPr>
        <p:spPr>
          <a:xfrm>
            <a:off x="0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4" name="Google Shape;4;n"/>
          <p:cNvSpPr txBox="1">
            <a:spLocks noGrp="1"/>
          </p:cNvSpPr>
          <p:nvPr>
            <p:ph type="dt" idx="10"/>
          </p:nvPr>
        </p:nvSpPr>
        <p:spPr>
          <a:xfrm>
            <a:off x="3884613" y="0"/>
            <a:ext cx="2971800" cy="4587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" name="Google Shape;5;n"/>
          <p:cNvSpPr>
            <a:spLocks noGrp="1" noRot="1" noChangeAspect="1"/>
          </p:cNvSpPr>
          <p:nvPr>
            <p:ph type="sldImg" idx="3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12700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6" name="Google Shape;6;n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7" name="Google Shape;7;n"/>
          <p:cNvSpPr txBox="1">
            <a:spLocks noGrp="1"/>
          </p:cNvSpPr>
          <p:nvPr>
            <p:ph type="ftr" idx="11"/>
          </p:nvPr>
        </p:nvSpPr>
        <p:spPr>
          <a:xfrm>
            <a:off x="0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n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3" Type="http://schemas.openxmlformats.org/officeDocument/2006/relationships/hyperlink" Target="https://www.youtube.com/channel/UCFM3plFG0QUavW1FPfize7g" TargetMode="External"/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p1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Lecturer: Le Van Khanh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Fb: facebook.com/lekhanh.vn</a:t>
            </a:r>
          </a:p>
          <a:p>
            <a:pPr marL="0" lvl="0" indent="0" rtl="0">
              <a:spcBef>
                <a:spcPts val="0"/>
              </a:spcBef>
              <a:spcAft>
                <a:spcPts val="0"/>
              </a:spcAft>
              <a:buNone/>
            </a:pPr>
            <a:r>
              <a:rPr lang="vi-VN" dirty="0"/>
              <a:t>Youtube: </a:t>
            </a:r>
            <a:r>
              <a:rPr lang="en-US" dirty="0">
                <a:hlinkClick r:id="rId3"/>
              </a:rPr>
              <a:t>https://www.youtube.com/channel/UCFM3plFG0QUavW1FPfize7g</a:t>
            </a:r>
            <a:endParaRPr dirty="0"/>
          </a:p>
        </p:txBody>
      </p:sp>
      <p:sp>
        <p:nvSpPr>
          <p:cNvPr id="141" name="Google Shape;141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3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907682478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4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68525944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VN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z="1200" b="0" i="0" u="none" strike="noStrike" cap="none" smtClean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rPr>
              <a:t>5</a:t>
            </a:fld>
            <a:endParaRPr lang="ja-JP" altLang="en-US" sz="1200" b="0" i="0" u="none" strike="noStrike" cap="none">
              <a:solidFill>
                <a:schemeClr val="dk1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83578986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0" name="Google Shape;160;g3cfbd68c2b_0_14:notes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1" name="Google Shape;161;g3cfbd68c2b_0_14:notes"/>
          <p:cNvSpPr txBox="1">
            <a:spLocks noGrp="1"/>
          </p:cNvSpPr>
          <p:nvPr>
            <p:ph type="body" idx="1"/>
          </p:nvPr>
        </p:nvSpPr>
        <p:spPr>
          <a:xfrm>
            <a:off x="685800" y="4400550"/>
            <a:ext cx="5486400" cy="3600600"/>
          </a:xfrm>
          <a:prstGeom prst="rect">
            <a:avLst/>
          </a:prstGeom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2" name="Google Shape;162;g3cfbd68c2b_0_14:notes"/>
          <p:cNvSpPr txBox="1">
            <a:spLocks noGrp="1"/>
          </p:cNvSpPr>
          <p:nvPr>
            <p:ph type="sldNum" idx="12"/>
          </p:nvPr>
        </p:nvSpPr>
        <p:spPr>
          <a:xfrm>
            <a:off x="3884613" y="8685213"/>
            <a:ext cx="2971800" cy="458700"/>
          </a:xfrm>
          <a:prstGeom prst="rect">
            <a:avLst/>
          </a:prstGeom>
        </p:spPr>
        <p:txBody>
          <a:bodyPr spcFirstLastPara="1" wrap="square" lIns="91425" tIns="45700" rIns="91425" bIns="45700" anchor="b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None/>
            </a:pPr>
            <a:fld id="{00000000-1234-1234-1234-123412341234}" type="slidenum">
              <a:rPr lang="en-US" altLang="ja-JP"/>
              <a:t>6</a:t>
            </a:fld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tiff"/><Relationship Id="rId2" Type="http://schemas.openxmlformats.org/officeDocument/2006/relationships/image" Target="../media/image3.tiff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13437B40-FCE9-7348-9737-B0D22596C289}"/>
              </a:ext>
            </a:extLst>
          </p:cNvPr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742951"/>
            <a:ext cx="12192000" cy="5372100"/>
          </a:xfrm>
          <a:prstGeom prst="rect">
            <a:avLst/>
          </a:prstGeom>
        </p:spPr>
      </p:pic>
      <p:sp>
        <p:nvSpPr>
          <p:cNvPr id="16" name="Google Shape;16;p2"/>
          <p:cNvSpPr txBox="1">
            <a:spLocks noGrp="1"/>
          </p:cNvSpPr>
          <p:nvPr>
            <p:ph type="ctrTitle"/>
          </p:nvPr>
        </p:nvSpPr>
        <p:spPr>
          <a:xfrm>
            <a:off x="38100" y="287338"/>
            <a:ext cx="7603671" cy="1655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  <a:defRPr sz="60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7" name="Google Shape;17;p2"/>
          <p:cNvSpPr txBox="1">
            <a:spLocks noGrp="1"/>
          </p:cNvSpPr>
          <p:nvPr>
            <p:ph type="subTitle" idx="1"/>
          </p:nvPr>
        </p:nvSpPr>
        <p:spPr>
          <a:xfrm>
            <a:off x="38100" y="4579937"/>
            <a:ext cx="7603671" cy="1535111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ctr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20" name="Google Shape;20;p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1" name="Google Shape;21;p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22" name="Google Shape;22;p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E434F994-52E7-094F-9CE9-BBEF1AC83121}"/>
              </a:ext>
            </a:extLst>
          </p:cNvPr>
          <p:cNvPicPr>
            <a:picLocks noChangeAspect="1"/>
          </p:cNvPicPr>
          <p:nvPr userDrawn="1"/>
        </p:nvPicPr>
        <p:blipFill>
          <a:blip r:embed="rId3"/>
          <a:stretch>
            <a:fillRect/>
          </a:stretch>
        </p:blipFill>
        <p:spPr>
          <a:xfrm>
            <a:off x="7731416" y="2361786"/>
            <a:ext cx="2462797" cy="2134424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empt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F911FF8C-6940-BC43-AEED-4A61783889F4}"/>
              </a:ext>
            </a:extLst>
          </p:cNvPr>
          <p:cNvSpPr>
            <a:spLocks noGrp="1"/>
          </p:cNvSpPr>
          <p:nvPr>
            <p:ph type="dt" idx="10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8D715036-04B1-3C43-8773-5E35BEFA4497}"/>
              </a:ext>
            </a:extLst>
          </p:cNvPr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endParaRPr lang="en-VN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8EEA2F61-4B2E-AA4D-AF11-55A8722EC187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‹#›</a:t>
            </a:fld>
            <a:endParaRPr lang="ja-JP" altLang="en-US"/>
          </a:p>
        </p:txBody>
      </p:sp>
    </p:spTree>
    <p:extLst>
      <p:ext uri="{BB962C8B-B14F-4D97-AF65-F5344CB8AC3E}">
        <p14:creationId xmlns:p14="http://schemas.microsoft.com/office/powerpoint/2010/main" val="612381231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5"/>
          <p:cNvSpPr txBox="1">
            <a:spLocks noGrp="1"/>
          </p:cNvSpPr>
          <p:nvPr>
            <p:ph type="title"/>
          </p:nvPr>
        </p:nvSpPr>
        <p:spPr>
          <a:xfrm>
            <a:off x="838200" y="572574"/>
            <a:ext cx="10515600" cy="111811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51" name="Google Shape;51;p5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2" name="Google Shape;52;p5"/>
          <p:cNvSpPr txBox="1">
            <a:spLocks noGrp="1"/>
          </p:cNvSpPr>
          <p:nvPr>
            <p:ph type="body" idx="2"/>
          </p:nvPr>
        </p:nvSpPr>
        <p:spPr>
          <a:xfrm>
            <a:off x="6172199" y="1840847"/>
            <a:ext cx="5181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3" name="Google Shape;53;p5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4" name="Google Shape;54;p5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55" name="Google Shape;55;p5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sp>
        <p:nvSpPr>
          <p:cNvPr id="56" name="Google Shape;56;p5"/>
          <p:cNvSpPr txBox="1"/>
          <p:nvPr/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ja-JP"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rPr>
              <a:t>9/26/16</a:t>
            </a:r>
            <a:endParaRPr sz="1200" b="0" i="0" u="none" strike="noStrike" cap="none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7" name="Google Shape;57;p5"/>
          <p:cNvSpPr txBox="1"/>
          <p:nvPr/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sz="1200" b="0" i="0" u="none" strike="noStrike" cap="none">
              <a:solidFill>
                <a:srgbClr val="888888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5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6"/>
          <p:cNvSpPr txBox="1">
            <a:spLocks noGrp="1"/>
          </p:cNvSpPr>
          <p:nvPr>
            <p:ph type="title"/>
          </p:nvPr>
        </p:nvSpPr>
        <p:spPr>
          <a:xfrm>
            <a:off x="839788" y="559432"/>
            <a:ext cx="10515600" cy="113125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63" name="Google Shape;63;p6"/>
          <p:cNvSpPr txBox="1"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4" name="Google Shape;64;p6"/>
          <p:cNvSpPr txBox="1">
            <a:spLocks noGrp="1"/>
          </p:cNvSpPr>
          <p:nvPr>
            <p:ph type="body" idx="2"/>
          </p:nvPr>
        </p:nvSpPr>
        <p:spPr>
          <a:xfrm>
            <a:off x="839788" y="2505075"/>
            <a:ext cx="5157787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5" name="Google Shape;65;p6"/>
          <p:cNvSpPr txBox="1">
            <a:spLocks noGrp="1"/>
          </p:cNvSpPr>
          <p:nvPr>
            <p:ph type="body" idx="3"/>
          </p:nvPr>
        </p:nvSpPr>
        <p:spPr>
          <a:xfrm>
            <a:off x="6172200" y="1681163"/>
            <a:ext cx="5183188" cy="82391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None/>
              <a:defRPr sz="18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1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6" name="Google Shape;66;p6"/>
          <p:cNvSpPr txBox="1">
            <a:spLocks noGrp="1"/>
          </p:cNvSpPr>
          <p:nvPr>
            <p:ph type="body" idx="4"/>
          </p:nvPr>
        </p:nvSpPr>
        <p:spPr>
          <a:xfrm>
            <a:off x="6172200" y="2505075"/>
            <a:ext cx="5183188" cy="3684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7" name="Google Shape;67;p6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8" name="Google Shape;68;p6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69" name="Google Shape;69;p6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9" name="Google Shape;79;p7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44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80" name="Google Shape;80;p7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1" name="Google Shape;81;p7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2" name="Google Shape;82;p7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9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99" name="Google Shape;99;p9"/>
          <p:cNvSpPr txBox="1">
            <a:spLocks noGrp="1"/>
          </p:cNvSpPr>
          <p:nvPr>
            <p:ph type="body" idx="1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318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0" name="Google Shape;100;p9"/>
          <p:cNvSpPr txBox="1">
            <a:spLocks noGrp="1"/>
          </p:cNvSpPr>
          <p:nvPr>
            <p:ph type="body" idx="2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6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1" name="Google Shape;101;p9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2" name="Google Shape;102;p9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3" name="Google Shape;103;p9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0"/>
          <p:cNvSpPr txBox="1"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3200"/>
              <a:buFont typeface="Calibri"/>
              <a:buNone/>
              <a:defRPr sz="3200" b="1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1" name="Google Shape;111;p10"/>
          <p:cNvSpPr>
            <a:spLocks noGrp="1"/>
          </p:cNvSpPr>
          <p:nvPr>
            <p:ph type="pic" idx="2"/>
          </p:nvPr>
        </p:nvSpPr>
        <p:spPr>
          <a:xfrm>
            <a:off x="5183188" y="987425"/>
            <a:ext cx="6172200" cy="48736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R="0" lvl="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None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None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None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None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2" name="Google Shape;112;p10"/>
          <p:cNvSpPr txBox="1">
            <a:spLocks noGrp="1"/>
          </p:cNvSpPr>
          <p:nvPr>
            <p:ph type="body" idx="1"/>
          </p:nvPr>
        </p:nvSpPr>
        <p:spPr>
          <a:xfrm>
            <a:off x="839788" y="2057400"/>
            <a:ext cx="3932237" cy="38115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2286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1600"/>
              <a:buFont typeface="Arial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400"/>
              <a:buFont typeface="Arial"/>
              <a:buNone/>
              <a:defRPr sz="1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200"/>
              <a:buFont typeface="Arial"/>
              <a:buNone/>
              <a:defRPr sz="1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228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000"/>
              <a:buFont typeface="Arial"/>
              <a:buNone/>
              <a:defRPr sz="1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 dirty="0"/>
          </a:p>
        </p:txBody>
      </p:sp>
      <p:sp>
        <p:nvSpPr>
          <p:cNvPr id="113" name="Google Shape;113;p10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4" name="Google Shape;114;p10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15" name="Google Shape;115;p10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11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2" name="Google Shape;122;p1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23" name="Google Shape;123;p11"/>
          <p:cNvSpPr txBox="1">
            <a:spLocks noGrp="1"/>
          </p:cNvSpPr>
          <p:nvPr>
            <p:ph type="body" idx="1"/>
          </p:nvPr>
        </p:nvSpPr>
        <p:spPr>
          <a:xfrm rot="5400000">
            <a:off x="3920331" y="-1256506"/>
            <a:ext cx="4351338" cy="10515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4" name="Google Shape;124;p1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5" name="Google Shape;125;p1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6" name="Google Shape;126;p1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2"/>
          <p:cNvSpPr txBox="1">
            <a:spLocks noGrp="1"/>
          </p:cNvSpPr>
          <p:nvPr>
            <p:ph type="title"/>
          </p:nvPr>
        </p:nvSpPr>
        <p:spPr>
          <a:xfrm rot="5400000">
            <a:off x="7133431" y="1956594"/>
            <a:ext cx="5811838" cy="2628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134" name="Google Shape;134;p12"/>
          <p:cNvSpPr txBox="1">
            <a:spLocks noGrp="1"/>
          </p:cNvSpPr>
          <p:nvPr>
            <p:ph type="body" idx="1"/>
          </p:nvPr>
        </p:nvSpPr>
        <p:spPr>
          <a:xfrm rot="5400000">
            <a:off x="1799431" y="-596106"/>
            <a:ext cx="5811838" cy="77343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5" name="Google Shape;135;p12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6" name="Google Shape;136;p12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7" name="Google Shape;137;p12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image" Target="../media/image2.pn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image" Target="../media/image1.tiff"/><Relationship Id="rId5" Type="http://schemas.openxmlformats.org/officeDocument/2006/relationships/slideLayout" Target="../slideLayouts/slideLayout5.xml"/><Relationship Id="rId10" Type="http://schemas.openxmlformats.org/officeDocument/2006/relationships/theme" Target="../theme/theme1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1"/>
          <p:cNvSpPr txBox="1">
            <a:spLocks noGrp="1"/>
          </p:cNvSpPr>
          <p:nvPr>
            <p:ph type="title"/>
          </p:nvPr>
        </p:nvSpPr>
        <p:spPr>
          <a:xfrm>
            <a:off x="838200" y="576072"/>
            <a:ext cx="10515600" cy="1114616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4400"/>
              <a:buFont typeface="Calibri"/>
              <a:buNone/>
              <a:defRPr sz="44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 dirty="0"/>
          </a:p>
        </p:txBody>
      </p:sp>
      <p:sp>
        <p:nvSpPr>
          <p:cNvPr id="11" name="Google Shape;11;p1"/>
          <p:cNvSpPr txBox="1"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/>
          <a:lstStyle>
            <a:lvl1pPr marL="457200" marR="0" lvl="0" indent="-406400" algn="l" rtl="0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•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3810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556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42900" algn="l" rtl="0">
              <a:lnSpc>
                <a:spcPct val="90000"/>
              </a:lnSpc>
              <a:spcBef>
                <a:spcPts val="50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Arial"/>
              <a:buChar char="•"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2" name="Google Shape;12;p1"/>
          <p:cNvSpPr txBox="1">
            <a:spLocks noGrp="1"/>
          </p:cNvSpPr>
          <p:nvPr>
            <p:ph type="dt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3" name="Google Shape;13;p1"/>
          <p:cNvSpPr txBox="1">
            <a:spLocks noGrp="1"/>
          </p:cNvSpPr>
          <p:nvPr>
            <p:ph type="ft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/>
          <a:lstStyle>
            <a:lvl1pPr marR="0" lvl="0" algn="ctr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800"/>
              <a:buFont typeface="Calibri"/>
              <a:buNone/>
              <a:defRPr sz="800" b="0" i="0" u="none" strike="noStrike" cap="none">
                <a:solidFill>
                  <a:srgbClr val="2E75B5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4" name="Google Shape;14;p1"/>
          <p:cNvSpPr txBox="1">
            <a:spLocks noGrp="1"/>
          </p:cNvSpPr>
          <p:nvPr>
            <p:ph type="sldNum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ja-JP"/>
              <a:t>‹#›</a:t>
            </a:fld>
            <a:endParaRPr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1D8E85B2-5CEB-6C49-9F90-8019DAE5E8A2}"/>
              </a:ext>
            </a:extLst>
          </p:cNvPr>
          <p:cNvPicPr>
            <a:picLocks noChangeAspect="1"/>
          </p:cNvPicPr>
          <p:nvPr userDrawn="1"/>
        </p:nvPicPr>
        <p:blipFill>
          <a:blip r:embed="rId11"/>
          <a:stretch>
            <a:fillRect/>
          </a:stretch>
        </p:blipFill>
        <p:spPr>
          <a:xfrm>
            <a:off x="11222206" y="55989"/>
            <a:ext cx="843715" cy="820690"/>
          </a:xfrm>
          <a:prstGeom prst="rect">
            <a:avLst/>
          </a:prstGeom>
        </p:spPr>
      </p:pic>
      <p:pic>
        <p:nvPicPr>
          <p:cNvPr id="3" name="Picture 2" descr="A close up of a logo&#10;&#10;Description automatically generated">
            <a:extLst>
              <a:ext uri="{FF2B5EF4-FFF2-40B4-BE49-F238E27FC236}">
                <a16:creationId xmlns:a16="http://schemas.microsoft.com/office/drawing/2014/main" id="{B08B3626-A98F-9148-94F4-CFF161DB9500}"/>
              </a:ext>
            </a:extLst>
          </p:cNvPr>
          <p:cNvPicPr>
            <a:picLocks noChangeAspect="1"/>
          </p:cNvPicPr>
          <p:nvPr userDrawn="1"/>
        </p:nvPicPr>
        <p:blipFill>
          <a:blip r:embed="rId12"/>
          <a:stretch>
            <a:fillRect/>
          </a:stretch>
        </p:blipFill>
        <p:spPr>
          <a:xfrm>
            <a:off x="8931908" y="30790"/>
            <a:ext cx="2290298" cy="820690"/>
          </a:xfrm>
          <a:prstGeom prst="rect">
            <a:avLst/>
          </a:prstGeom>
        </p:spPr>
      </p:pic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0" r:id="rId2"/>
    <p:sldLayoutId id="2147483651" r:id="rId3"/>
    <p:sldLayoutId id="2147483652" r:id="rId4"/>
    <p:sldLayoutId id="2147483653" r:id="rId5"/>
    <p:sldLayoutId id="2147483655" r:id="rId6"/>
    <p:sldLayoutId id="2147483656" r:id="rId7"/>
    <p:sldLayoutId id="2147483657" r:id="rId8"/>
    <p:sldLayoutId id="2147483658" r:id="rId9"/>
  </p:sldLayoutIdLst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tiff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8" Type="http://schemas.openxmlformats.org/officeDocument/2006/relationships/hyperlink" Target="https://reactnative.dev/docs/0.61/pushnotificationios" TargetMode="External"/><Relationship Id="rId3" Type="http://schemas.openxmlformats.org/officeDocument/2006/relationships/hyperlink" Target="https://reactnative.dev/docs/0.61/actionsheetios" TargetMode="External"/><Relationship Id="rId7" Type="http://schemas.openxmlformats.org/officeDocument/2006/relationships/hyperlink" Target="https://reactnative.dev/docs/0.61/progressviewios" TargetMode="External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native.dev/docs/0.61/imagepickerios" TargetMode="External"/><Relationship Id="rId5" Type="http://schemas.openxmlformats.org/officeDocument/2006/relationships/hyperlink" Target="https://reactnative.dev/docs/0.61/datepickerios" TargetMode="External"/><Relationship Id="rId4" Type="http://schemas.openxmlformats.org/officeDocument/2006/relationships/hyperlink" Target="https://reactnative.dev/docs/0.61/alertios" TargetMode="External"/><Relationship Id="rId9" Type="http://schemas.openxmlformats.org/officeDocument/2006/relationships/hyperlink" Target="https://reactnative.dev/docs/0.61/segmentedcontrolios" TargetMode="Externa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backhandler" TargetMode="External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native.dev/docs/0.61/permissionsandroid" TargetMode="External"/><Relationship Id="rId5" Type="http://schemas.openxmlformats.org/officeDocument/2006/relationships/hyperlink" Target="https://reactnative.dev/docs/0.61/drawerlayoutandroid" TargetMode="External"/><Relationship Id="rId4" Type="http://schemas.openxmlformats.org/officeDocument/2006/relationships/hyperlink" Target="https://reactnative.dev/docs/0.61/datepickerandroid" TargetMode="Externa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hyperlink" Target="https://reactnative.dev/docs/0.61/progressbarandroid" TargetMode="External"/><Relationship Id="rId7" Type="http://schemas.openxmlformats.org/officeDocument/2006/relationships/hyperlink" Target="https://reactnative.dev/docs/0.61/viewpagerandroid" TargetMode="External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Relationship Id="rId6" Type="http://schemas.openxmlformats.org/officeDocument/2006/relationships/hyperlink" Target="https://reactnative.dev/docs/0.61/toolbarandroid" TargetMode="External"/><Relationship Id="rId5" Type="http://schemas.openxmlformats.org/officeDocument/2006/relationships/hyperlink" Target="https://reactnative.dev/docs/0.61/toastandroid" TargetMode="External"/><Relationship Id="rId4" Type="http://schemas.openxmlformats.org/officeDocument/2006/relationships/hyperlink" Target="https://reactnative.dev/docs/0.61/timepickerandroid" TargetMode="Externa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hyperlink" Target="https://realm.io/docs/javascript/latest" TargetMode="External"/><Relationship Id="rId3" Type="http://schemas.openxmlformats.org/officeDocument/2006/relationships/hyperlink" Target="https://reactnative.dev/docs/0.61/" TargetMode="External"/><Relationship Id="rId7" Type="http://schemas.openxmlformats.org/officeDocument/2006/relationships/hyperlink" Target="https://rnfirebase.io/" TargetMode="External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5.xml"/><Relationship Id="rId6" Type="http://schemas.openxmlformats.org/officeDocument/2006/relationships/hyperlink" Target="https://react-redux.js.org/introduction/quick-start" TargetMode="External"/><Relationship Id="rId5" Type="http://schemas.openxmlformats.org/officeDocument/2006/relationships/hyperlink" Target="https://redux.js.org/introduction/getting-started" TargetMode="External"/><Relationship Id="rId4" Type="http://schemas.openxmlformats.org/officeDocument/2006/relationships/hyperlink" Target="https://reactjs.org/docs/getting-started.html" TargetMode="Externa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13"/>
          <p:cNvSpPr txBox="1">
            <a:spLocks noGrp="1"/>
          </p:cNvSpPr>
          <p:nvPr>
            <p:ph type="ctrTitle"/>
          </p:nvPr>
        </p:nvSpPr>
        <p:spPr>
          <a:xfrm>
            <a:off x="0" y="0"/>
            <a:ext cx="7723414" cy="2020824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marR="0" lvl="0" indent="0" algn="ctr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rgbClr val="2E75B5"/>
              </a:buClr>
              <a:buSzPts val="6000"/>
              <a:buFont typeface="Calibri"/>
              <a:buNone/>
            </a:pPr>
            <a:r>
              <a:rPr lang="vi-VN" altLang="ja-JP" dirty="0">
                <a:solidFill>
                  <a:schemeClr val="accent6"/>
                </a:solidFill>
              </a:rPr>
              <a:t>React Native</a:t>
            </a:r>
            <a:r>
              <a:rPr lang="vi-VN" altLang="ja-JP" dirty="0"/>
              <a:t> Basic</a:t>
            </a:r>
            <a:endParaRPr sz="6000" b="0" i="0" u="none" strike="noStrike" cap="none" dirty="0">
              <a:solidFill>
                <a:srgbClr val="2E75B5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p13"/>
          <p:cNvSpPr txBox="1">
            <a:spLocks noGrp="1"/>
          </p:cNvSpPr>
          <p:nvPr>
            <p:ph type="subTitle" idx="1"/>
          </p:nvPr>
        </p:nvSpPr>
        <p:spPr>
          <a:xfrm>
            <a:off x="555812" y="4700649"/>
            <a:ext cx="7004317" cy="20208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Autofit/>
          </a:bodyPr>
          <a:lstStyle/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altLang="ja-JP" dirty="0">
                <a:solidFill>
                  <a:schemeClr val="tx1"/>
                </a:solidFill>
              </a:rPr>
              <a:t>The basics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Components &amp; APIs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Native Code</a:t>
            </a:r>
          </a:p>
          <a:p>
            <a:pPr marL="342900" marR="0" lvl="0" indent="-34290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 panose="020B0604020202020204" pitchFamily="34" charset="0"/>
              <a:buChar char="•"/>
            </a:pPr>
            <a:r>
              <a:rPr lang="vi-VN" dirty="0">
                <a:solidFill>
                  <a:schemeClr val="tx1"/>
                </a:solidFill>
              </a:rPr>
              <a:t>Libraries</a:t>
            </a:r>
            <a:endParaRPr dirty="0">
              <a:solidFill>
                <a:schemeClr val="tx1"/>
              </a:solidFill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580BC7BB-0339-174A-91FE-D65B4AB6D4A6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1</a:t>
            </a:fld>
            <a:endParaRPr lang="ja-JP" altLang="en-US"/>
          </a:p>
        </p:txBody>
      </p:sp>
      <p:sp>
        <p:nvSpPr>
          <p:cNvPr id="3" name="TextBox 2">
            <a:extLst>
              <a:ext uri="{FF2B5EF4-FFF2-40B4-BE49-F238E27FC236}">
                <a16:creationId xmlns:a16="http://schemas.microsoft.com/office/drawing/2014/main" id="{9743EE63-C644-E947-A1C2-EA28D909849C}"/>
              </a:ext>
            </a:extLst>
          </p:cNvPr>
          <p:cNvSpPr txBox="1"/>
          <p:nvPr/>
        </p:nvSpPr>
        <p:spPr>
          <a:xfrm>
            <a:off x="681318" y="2922492"/>
            <a:ext cx="5289176" cy="10156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>
                <a:solidFill>
                  <a:schemeClr val="bg1"/>
                </a:solidFill>
              </a:rPr>
              <a:t>- Read document before going to class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Practice under the instructor of teacher</a:t>
            </a:r>
          </a:p>
          <a:p>
            <a:r>
              <a:rPr lang="en-US" sz="2000" dirty="0">
                <a:solidFill>
                  <a:schemeClr val="bg1"/>
                </a:solidFill>
              </a:rPr>
              <a:t>- Evaluate by the projects</a:t>
            </a:r>
            <a:endParaRPr lang="en-VN" sz="2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BEAAD1CD-1F11-8E45-9B04-7AFCE71B9E6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Components &amp; APIs</a:t>
            </a:r>
          </a:p>
        </p:txBody>
      </p:sp>
      <p:sp>
        <p:nvSpPr>
          <p:cNvPr id="6" name="Text Placeholder 5">
            <a:extLst>
              <a:ext uri="{FF2B5EF4-FFF2-40B4-BE49-F238E27FC236}">
                <a16:creationId xmlns:a16="http://schemas.microsoft.com/office/drawing/2014/main" id="{BCCB292C-B581-364E-964F-F7895DB377A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VN" dirty="0">
                <a:solidFill>
                  <a:schemeClr val="tx1"/>
                </a:solidFill>
              </a:rPr>
              <a:t>Basic Components</a:t>
            </a:r>
          </a:p>
          <a:p>
            <a:r>
              <a:rPr lang="en-VN" dirty="0"/>
              <a:t>User Interface</a:t>
            </a:r>
          </a:p>
          <a:p>
            <a:r>
              <a:rPr lang="en-VN" dirty="0"/>
              <a:t>List Views</a:t>
            </a:r>
          </a:p>
          <a:p>
            <a:r>
              <a:rPr lang="en-VN" dirty="0">
                <a:solidFill>
                  <a:schemeClr val="accent2">
                    <a:lumMod val="75000"/>
                  </a:schemeClr>
                </a:solidFill>
              </a:rPr>
              <a:t>iOS Components and APIs</a:t>
            </a:r>
          </a:p>
          <a:p>
            <a:r>
              <a:rPr lang="en-VN" dirty="0">
                <a:solidFill>
                  <a:schemeClr val="accent2">
                    <a:lumMod val="75000"/>
                  </a:schemeClr>
                </a:solidFill>
              </a:rPr>
              <a:t>Android Components and APIs</a:t>
            </a:r>
          </a:p>
          <a:p>
            <a:r>
              <a:rPr lang="en-VN" dirty="0"/>
              <a:t>Others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9DA731F1-9B9C-334C-97F4-9E20673CE502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fld id="{00000000-1234-1234-1234-123412341234}" type="slidenum">
              <a:rPr lang="en-US" altLang="ja-JP" smtClean="0"/>
              <a:pPr/>
              <a:t>2</a:t>
            </a:fld>
            <a:endParaRPr lang="ja-JP" altLang="en-US"/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82967606-359D-764A-943D-2CF567A5C8F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08596" y="1624012"/>
            <a:ext cx="4678223" cy="44127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86993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32B784A-AC91-8841-89AF-EB042D6E801D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iOS Components and APIs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9719FEA-B064-4144-BCC3-676EC66486E3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3</a:t>
            </a:fld>
            <a:endParaRPr lang="ja-JP" altLang="en-US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1C14F439-097A-044A-AFA4-E3D7285963BC}"/>
              </a:ext>
            </a:extLst>
          </p:cNvPr>
          <p:cNvSpPr txBox="1"/>
          <p:nvPr/>
        </p:nvSpPr>
        <p:spPr>
          <a:xfrm>
            <a:off x="838200" y="1592835"/>
            <a:ext cx="10515600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2000" dirty="0"/>
              <a:t>Many of the following components provide wrappers for commonly used </a:t>
            </a:r>
            <a:r>
              <a:rPr lang="en-US" sz="2000" dirty="0" err="1"/>
              <a:t>UIKit</a:t>
            </a:r>
            <a:r>
              <a:rPr lang="en-US" sz="2000" dirty="0"/>
              <a:t> classes.</a:t>
            </a:r>
            <a:endParaRPr lang="en-VN" sz="2000" dirty="0"/>
          </a:p>
        </p:txBody>
      </p:sp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0AA0CBB5-99C5-054F-9C25-40C8EA36C40C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19976523"/>
              </p:ext>
            </p:extLst>
          </p:nvPr>
        </p:nvGraphicFramePr>
        <p:xfrm>
          <a:off x="895673" y="2294237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ActionSheetIOS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API to display an iOS action sheet or share sheet.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0F48F5FB-BE30-BF4C-8153-DC3CDA60C6F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4079358910"/>
              </p:ext>
            </p:extLst>
          </p:nvPr>
        </p:nvGraphicFramePr>
        <p:xfrm>
          <a:off x="6207614" y="2371901"/>
          <a:ext cx="45719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AlertIOS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Create an iOS alert dialog with a message or create a prompt for user input.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01BBAACB-F8CF-9740-8369-D7A64F20D18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40959505"/>
              </p:ext>
            </p:extLst>
          </p:nvPr>
        </p:nvGraphicFramePr>
        <p:xfrm>
          <a:off x="895672" y="3526818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DatePickerIOS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Renders a date/time picker (selector) on iOS.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45043669-04C0-B647-8090-C8C64B285B73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52312957"/>
              </p:ext>
            </p:extLst>
          </p:nvPr>
        </p:nvGraphicFramePr>
        <p:xfrm>
          <a:off x="6207613" y="3557814"/>
          <a:ext cx="45719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ImagePickerIOS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Renders a image picker on iOS.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AEA4C09C-5286-684A-9D41-72A6B73BF40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774342714"/>
              </p:ext>
            </p:extLst>
          </p:nvPr>
        </p:nvGraphicFramePr>
        <p:xfrm>
          <a:off x="895672" y="4745842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ProgressViewIOS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Renders a </a:t>
                      </a:r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UIProgressView</a:t>
                      </a: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 on iOS.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03F8A168-8DFE-9E4F-95BB-94E042AC3E31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531713665"/>
              </p:ext>
            </p:extLst>
          </p:nvPr>
        </p:nvGraphicFramePr>
        <p:xfrm>
          <a:off x="6207613" y="4550535"/>
          <a:ext cx="4419599" cy="131656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8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PushNotificationIOS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Handle push notifications for your app, including permission handling and icon badge number.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1" name="Table 10">
            <a:extLst>
              <a:ext uri="{FF2B5EF4-FFF2-40B4-BE49-F238E27FC236}">
                <a16:creationId xmlns:a16="http://schemas.microsoft.com/office/drawing/2014/main" id="{4789EEB8-D416-A745-AB9B-A290146A6AD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78205500"/>
              </p:ext>
            </p:extLst>
          </p:nvPr>
        </p:nvGraphicFramePr>
        <p:xfrm>
          <a:off x="895672" y="5726953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9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SegmentedControlIOS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Renders a </a:t>
                      </a:r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UISegmentedControl</a:t>
                      </a: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 on iOS.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840024293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C832207-1578-D043-B1BC-3C6BCAB5CE4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VN" dirty="0"/>
              <a:t>Android Components and APIs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CC60B5-959F-594F-9AD0-4BF578F7D6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4</a:t>
            </a:fld>
            <a:endParaRPr lang="ja-JP" altLang="en-US"/>
          </a:p>
        </p:txBody>
      </p:sp>
      <p:graphicFrame>
        <p:nvGraphicFramePr>
          <p:cNvPr id="4" name="Table 3">
            <a:extLst>
              <a:ext uri="{FF2B5EF4-FFF2-40B4-BE49-F238E27FC236}">
                <a16:creationId xmlns:a16="http://schemas.microsoft.com/office/drawing/2014/main" id="{D5E8634E-F5C0-1B4C-8044-D64D4DCB959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702700026"/>
              </p:ext>
            </p:extLst>
          </p:nvPr>
        </p:nvGraphicFramePr>
        <p:xfrm>
          <a:off x="895673" y="2294237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BackHandler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pPr fontAlgn="base"/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Detect hardware button presses for back navigation.</a:t>
                      </a: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5" name="Table 4">
            <a:extLst>
              <a:ext uri="{FF2B5EF4-FFF2-40B4-BE49-F238E27FC236}">
                <a16:creationId xmlns:a16="http://schemas.microsoft.com/office/drawing/2014/main" id="{C4D778CB-BC61-834D-9DBA-AEA11DAB76C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95044684"/>
              </p:ext>
            </p:extLst>
          </p:nvPr>
        </p:nvGraphicFramePr>
        <p:xfrm>
          <a:off x="6207614" y="2371901"/>
          <a:ext cx="45719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DatePickerAndroid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Opens the standard Android date picker dialog.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6" name="Table 5">
            <a:extLst>
              <a:ext uri="{FF2B5EF4-FFF2-40B4-BE49-F238E27FC236}">
                <a16:creationId xmlns:a16="http://schemas.microsoft.com/office/drawing/2014/main" id="{28620BFD-AEBE-8E4D-AC0E-A30C3D09976B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983570591"/>
              </p:ext>
            </p:extLst>
          </p:nvPr>
        </p:nvGraphicFramePr>
        <p:xfrm>
          <a:off x="895673" y="4078937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DrawerLayoutAndroid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Renders a </a:t>
                      </a:r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DrawerLayout</a:t>
                      </a: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 on Android.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7" name="Table 6">
            <a:extLst>
              <a:ext uri="{FF2B5EF4-FFF2-40B4-BE49-F238E27FC236}">
                <a16:creationId xmlns:a16="http://schemas.microsoft.com/office/drawing/2014/main" id="{588B90A4-3CDC-164D-A870-A1A9159C266A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657758781"/>
              </p:ext>
            </p:extLst>
          </p:nvPr>
        </p:nvGraphicFramePr>
        <p:xfrm>
          <a:off x="6207613" y="3959980"/>
          <a:ext cx="45719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5719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PermissionsAndroid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Provides access to the permissions model introduced in Android M.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sp>
        <p:nvSpPr>
          <p:cNvPr id="11" name="TextBox 10">
            <a:extLst>
              <a:ext uri="{FF2B5EF4-FFF2-40B4-BE49-F238E27FC236}">
                <a16:creationId xmlns:a16="http://schemas.microsoft.com/office/drawing/2014/main" id="{3A67A1EE-5CE5-4A48-8345-2CC7A13226CC}"/>
              </a:ext>
            </a:extLst>
          </p:cNvPr>
          <p:cNvSpPr txBox="1"/>
          <p:nvPr/>
        </p:nvSpPr>
        <p:spPr>
          <a:xfrm>
            <a:off x="572789" y="1563612"/>
            <a:ext cx="9484963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800" dirty="0"/>
              <a:t>Many of the following components provide wrappers for commonly used Android classes.</a:t>
            </a:r>
            <a:endParaRPr lang="en-VN" sz="1800" dirty="0"/>
          </a:p>
        </p:txBody>
      </p:sp>
    </p:spTree>
    <p:extLst>
      <p:ext uri="{BB962C8B-B14F-4D97-AF65-F5344CB8AC3E}">
        <p14:creationId xmlns:p14="http://schemas.microsoft.com/office/powerpoint/2010/main" val="1166365347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C1CC60B5-959F-594F-9AD0-4BF578F7D6A4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5</a:t>
            </a:fld>
            <a:endParaRPr lang="ja-JP" altLang="en-US"/>
          </a:p>
        </p:txBody>
      </p:sp>
      <p:graphicFrame>
        <p:nvGraphicFramePr>
          <p:cNvPr id="8" name="Table 7">
            <a:extLst>
              <a:ext uri="{FF2B5EF4-FFF2-40B4-BE49-F238E27FC236}">
                <a16:creationId xmlns:a16="http://schemas.microsoft.com/office/drawing/2014/main" id="{8226EA5B-D53B-5340-B328-13A8CA518269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040380666"/>
              </p:ext>
            </p:extLst>
          </p:nvPr>
        </p:nvGraphicFramePr>
        <p:xfrm>
          <a:off x="895670" y="1585328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3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ProgressBarAndroid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Renders a </a:t>
                      </a:r>
                      <a:r>
                        <a:rPr lang="en-US" sz="1800" b="0" i="0" u="none" strike="noStrike" cap="none" dirty="0" err="1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ProgressBar</a:t>
                      </a:r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 on Android.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9" name="Table 8">
            <a:extLst>
              <a:ext uri="{FF2B5EF4-FFF2-40B4-BE49-F238E27FC236}">
                <a16:creationId xmlns:a16="http://schemas.microsoft.com/office/drawing/2014/main" id="{5B7AF0BA-C315-4146-8E52-344F461164AF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559597031"/>
              </p:ext>
            </p:extLst>
          </p:nvPr>
        </p:nvGraphicFramePr>
        <p:xfrm>
          <a:off x="6400799" y="1585328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4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TimePickerAndroid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191946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Opens the standard Android time picker dialog.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0" name="Table 9">
            <a:extLst>
              <a:ext uri="{FF2B5EF4-FFF2-40B4-BE49-F238E27FC236}">
                <a16:creationId xmlns:a16="http://schemas.microsoft.com/office/drawing/2014/main" id="{3E8A2E86-540D-C741-AE9A-8AA0AEF70B68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3333902266"/>
              </p:ext>
            </p:extLst>
          </p:nvPr>
        </p:nvGraphicFramePr>
        <p:xfrm>
          <a:off x="895670" y="3269164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5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ToastAndroid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Create an Android Toast alert.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2" name="Table 11">
            <a:extLst>
              <a:ext uri="{FF2B5EF4-FFF2-40B4-BE49-F238E27FC236}">
                <a16:creationId xmlns:a16="http://schemas.microsoft.com/office/drawing/2014/main" id="{8F981FB7-E73D-D04A-84EC-21E02696E644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851558792"/>
              </p:ext>
            </p:extLst>
          </p:nvPr>
        </p:nvGraphicFramePr>
        <p:xfrm>
          <a:off x="6400799" y="3424325"/>
          <a:ext cx="4419599" cy="804334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6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ToolbarAndroid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Renders a Toolbar on Android.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  <p:graphicFrame>
        <p:nvGraphicFramePr>
          <p:cNvPr id="13" name="Table 12">
            <a:extLst>
              <a:ext uri="{FF2B5EF4-FFF2-40B4-BE49-F238E27FC236}">
                <a16:creationId xmlns:a16="http://schemas.microsoft.com/office/drawing/2014/main" id="{E3ED5B10-03CC-C54A-AA91-A1B6B856B2E2}"/>
              </a:ext>
            </a:extLst>
          </p:cNvPr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998808437"/>
              </p:ext>
            </p:extLst>
          </p:nvPr>
        </p:nvGraphicFramePr>
        <p:xfrm>
          <a:off x="895670" y="4751548"/>
          <a:ext cx="4419599" cy="104224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4419599">
                  <a:extLst>
                    <a:ext uri="{9D8B030D-6E8A-4147-A177-3AD203B41FA5}">
                      <a16:colId xmlns:a16="http://schemas.microsoft.com/office/drawing/2014/main" val="3907695830"/>
                    </a:ext>
                  </a:extLst>
                </a:gridCol>
              </a:tblGrid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bg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  <a:hlinkClick r:id="rId7">
                            <a:extLst>
                              <a:ext uri="{A12FA001-AC4F-418D-AE19-62706E023703}">
                                <ahyp:hlinkClr xmlns:ahyp="http://schemas.microsoft.com/office/drawing/2018/hyperlinkcolor" val="tx"/>
                              </a:ext>
                            </a:extLst>
                          </a:hlinkClick>
                        </a:rPr>
                        <a:t>ViewPagerAndroid</a:t>
                      </a:r>
                      <a:endParaRPr lang="en-VN" sz="1800" dirty="0">
                        <a:solidFill>
                          <a:schemeClr val="bg1"/>
                        </a:solidFill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2790788030"/>
                  </a:ext>
                </a:extLst>
              </a:tr>
              <a:tr h="402167">
                <a:tc>
                  <a:txBody>
                    <a:bodyPr/>
                    <a:lstStyle/>
                    <a:p>
                      <a:r>
                        <a:rPr lang="en-US" sz="1800" b="0" i="0" u="none" strike="noStrike" cap="none" dirty="0">
                          <a:solidFill>
                            <a:schemeClr val="dk1"/>
                          </a:solidFill>
                          <a:effectLst/>
                          <a:latin typeface="Arial" panose="020B0604020202020204" pitchFamily="34" charset="0"/>
                          <a:ea typeface="+mn-ea"/>
                          <a:cs typeface="Arial" panose="020B0604020202020204" pitchFamily="34" charset="0"/>
                          <a:sym typeface="Arial"/>
                        </a:rPr>
                        <a:t>Container that allows to flip left and right between child views.</a:t>
                      </a:r>
                      <a:endParaRPr lang="en-VN" sz="1800" dirty="0">
                        <a:latin typeface="Arial" panose="020B0604020202020204" pitchFamily="34" charset="0"/>
                        <a:cs typeface="Arial" panose="020B0604020202020204" pitchFamily="34" charset="0"/>
                      </a:endParaRPr>
                    </a:p>
                  </a:txBody>
                  <a:tcPr/>
                </a:tc>
                <a:extLst>
                  <a:ext uri="{0D108BD9-81ED-4DB2-BD59-A6C34878D82A}">
                    <a16:rowId xmlns:a16="http://schemas.microsoft.com/office/drawing/2014/main" val="369283865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72011715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16"/>
          <p:cNvSpPr txBox="1">
            <a:spLocks noGrp="1"/>
          </p:cNvSpPr>
          <p:nvPr>
            <p:ph type="title"/>
          </p:nvPr>
        </p:nvSpPr>
        <p:spPr>
          <a:xfrm>
            <a:off x="838200" y="559875"/>
            <a:ext cx="10515600" cy="1141500"/>
          </a:xfrm>
          <a:prstGeom prst="rect">
            <a:avLst/>
          </a:prstGeom>
        </p:spPr>
        <p:txBody>
          <a:bodyPr spcFirstLastPara="1" wrap="square" lIns="91425" tIns="45700" rIns="91425" bIns="45700" anchor="ctr" anchorCtr="0">
            <a:noAutofit/>
          </a:bodyPr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r>
              <a:rPr lang="ja-JP"/>
              <a:t>Reference</a:t>
            </a:r>
            <a:endParaRPr/>
          </a:p>
        </p:txBody>
      </p:sp>
      <p:sp>
        <p:nvSpPr>
          <p:cNvPr id="165" name="Google Shape;165;p16"/>
          <p:cNvSpPr txBox="1"/>
          <p:nvPr/>
        </p:nvSpPr>
        <p:spPr>
          <a:xfrm>
            <a:off x="1254875" y="1648850"/>
            <a:ext cx="8506800" cy="4041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</a:rPr>
              <a:t>React Native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hlinkClick r:id="rId3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https://reactnative.dev/docs/0.61/</a:t>
            </a:r>
            <a:endParaRPr lang="en-US" sz="1800" dirty="0">
              <a:solidFill>
                <a:schemeClr val="accent1">
                  <a:lumMod val="75000"/>
                </a:schemeClr>
              </a:solidFill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https://reactjs.org/docs/getting-started.html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https://redux.js.org/introduction/getting-started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Redux Official Document: </a:t>
            </a:r>
            <a:r>
              <a:rPr lang="en-US" sz="1800" dirty="0">
                <a:solidFill>
                  <a:schemeClr val="accent1">
                    <a:lumMod val="75000"/>
                  </a:schemeClr>
                </a:solidFill>
                <a:ea typeface="Times New Roman"/>
                <a:cs typeface="Times New Roman"/>
                <a:sym typeface="Times New Roman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https://react-redux.js.org/introduction/quick-start</a:t>
            </a:r>
            <a:endParaRPr lang="en-US" sz="1800" dirty="0">
              <a:solidFill>
                <a:schemeClr val="accent1">
                  <a:lumMod val="75000"/>
                </a:schemeClr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React Naïve Firebase Official document: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7"/>
              </a:rPr>
              <a:t>https://rnfirebase.io</a:t>
            </a:r>
            <a:endParaRPr lang="en-US" sz="1800" dirty="0">
              <a:solidFill>
                <a:schemeClr val="tx1"/>
              </a:solidFill>
              <a:ea typeface="Times New Roman"/>
              <a:cs typeface="Times New Roman"/>
              <a:sym typeface="Times New Roman"/>
            </a:endParaRPr>
          </a:p>
          <a:p>
            <a:pPr marL="457200" lvl="0" indent="-342900">
              <a:buClr>
                <a:srgbClr val="2E75B5"/>
              </a:buClr>
              <a:buSzPts val="1800"/>
              <a:buFont typeface="Times New Roman"/>
              <a:buChar char="●"/>
            </a:pP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</a:rPr>
              <a:t>Realm Database for React Native: </a:t>
            </a:r>
            <a:r>
              <a:rPr lang="en-US" sz="1800" dirty="0">
                <a:solidFill>
                  <a:schemeClr val="tx1"/>
                </a:solidFill>
                <a:ea typeface="Times New Roman"/>
                <a:cs typeface="Times New Roman"/>
                <a:sym typeface="Times New Roman"/>
                <a:hlinkClick r:id="rId8"/>
              </a:rPr>
              <a:t>https://realm.io/docs/javascript/latest</a:t>
            </a:r>
            <a:endParaRPr sz="1800" dirty="0">
              <a:solidFill>
                <a:srgbClr val="2E75B5"/>
              </a:solidFill>
              <a:latin typeface="Times New Roman"/>
              <a:ea typeface="Times New Roman"/>
              <a:cs typeface="Times New Roman"/>
              <a:sym typeface="Times New Roman"/>
            </a:endParaRPr>
          </a:p>
        </p:txBody>
      </p:sp>
      <p:sp>
        <p:nvSpPr>
          <p:cNvPr id="2" name="Slide Number Placeholder 1">
            <a:extLst>
              <a:ext uri="{FF2B5EF4-FFF2-40B4-BE49-F238E27FC236}">
                <a16:creationId xmlns:a16="http://schemas.microsoft.com/office/drawing/2014/main" id="{03168B65-8DE2-3848-A12E-778FFCA8751E}"/>
              </a:ext>
            </a:extLst>
          </p:cNvPr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 altLang="ja-JP" smtClean="0"/>
              <a:t>6</a:t>
            </a:fld>
            <a:endParaRPr lang="ja-JP" altLang="en-US"/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cc_blu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3933</TotalTime>
  <Words>369</Words>
  <Application>Microsoft Macintosh PowerPoint</Application>
  <PresentationFormat>Widescreen</PresentationFormat>
  <Paragraphs>71</Paragraphs>
  <Slides>6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0" baseType="lpstr">
      <vt:lpstr>Arial</vt:lpstr>
      <vt:lpstr>Calibri</vt:lpstr>
      <vt:lpstr>Times New Roman</vt:lpstr>
      <vt:lpstr>cc_blue</vt:lpstr>
      <vt:lpstr>React Native Basic</vt:lpstr>
      <vt:lpstr>Components &amp; APIs</vt:lpstr>
      <vt:lpstr>iOS Components and APIs</vt:lpstr>
      <vt:lpstr>Android Components and APIs</vt:lpstr>
      <vt:lpstr>PowerPoint Presentation</vt:lpstr>
      <vt:lpstr>Reference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ReactNative Basic</dc:title>
  <dc:creator>Khanh Le</dc:creator>
  <cp:lastModifiedBy>Khanh Le</cp:lastModifiedBy>
  <cp:revision>46</cp:revision>
  <cp:lastPrinted>2020-04-06T06:57:46Z</cp:lastPrinted>
  <dcterms:created xsi:type="dcterms:W3CDTF">2020-04-06T02:02:09Z</dcterms:created>
  <dcterms:modified xsi:type="dcterms:W3CDTF">2020-04-15T04:16:01Z</dcterms:modified>
</cp:coreProperties>
</file>